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94" r:id="rId2"/>
    <p:sldId id="308" r:id="rId3"/>
    <p:sldId id="296" r:id="rId4"/>
    <p:sldId id="302" r:id="rId5"/>
    <p:sldId id="299" r:id="rId6"/>
    <p:sldId id="300" r:id="rId7"/>
    <p:sldId id="303" r:id="rId8"/>
    <p:sldId id="301" r:id="rId9"/>
    <p:sldId id="304" r:id="rId10"/>
    <p:sldId id="305" r:id="rId11"/>
    <p:sldId id="306" r:id="rId12"/>
    <p:sldId id="307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y Anderson" initials="RA" lastIdx="2" clrIdx="0"/>
  <p:cmAuthor id="1" name="bryanb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3366"/>
    <a:srgbClr val="663300"/>
    <a:srgbClr val="CC0066"/>
    <a:srgbClr val="FF9900"/>
    <a:srgbClr val="FFA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13" autoAdjust="0"/>
  </p:normalViewPr>
  <p:slideViewPr>
    <p:cSldViewPr>
      <p:cViewPr varScale="1">
        <p:scale>
          <a:sx n="84" d="100"/>
          <a:sy n="84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82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24700859760947E-2"/>
          <c:y val="4.7752772838879014E-2"/>
          <c:w val="0.89169626822962922"/>
          <c:h val="0.7633799000931335"/>
        </c:manualLayout>
      </c:layout>
      <c:lineChart>
        <c:grouping val="standard"/>
        <c:varyColors val="0"/>
        <c:ser>
          <c:idx val="0"/>
          <c:order val="0"/>
          <c:tx>
            <c:strRef>
              <c:f>Sheet1!$E$90</c:f>
              <c:strCache>
                <c:ptCount val="1"/>
                <c:pt idx="0">
                  <c:v>2x4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Sheet1!$E$91:$E$129</c:f>
              <c:numCache>
                <c:formatCode>"$"#,##0_);[Red]\("$"#,##0\)</c:formatCode>
                <c:ptCount val="39"/>
                <c:pt idx="0">
                  <c:v>400</c:v>
                </c:pt>
                <c:pt idx="1">
                  <c:v>331</c:v>
                </c:pt>
                <c:pt idx="2">
                  <c:v>280</c:v>
                </c:pt>
                <c:pt idx="3">
                  <c:v>306</c:v>
                </c:pt>
                <c:pt idx="4">
                  <c:v>297</c:v>
                </c:pt>
                <c:pt idx="5">
                  <c:v>297</c:v>
                </c:pt>
                <c:pt idx="6">
                  <c:v>253</c:v>
                </c:pt>
                <c:pt idx="7">
                  <c:v>232</c:v>
                </c:pt>
                <c:pt idx="8">
                  <c:v>284</c:v>
                </c:pt>
                <c:pt idx="9">
                  <c:v>273</c:v>
                </c:pt>
                <c:pt idx="10">
                  <c:v>223</c:v>
                </c:pt>
                <c:pt idx="11">
                  <c:v>200</c:v>
                </c:pt>
                <c:pt idx="12">
                  <c:v>195</c:v>
                </c:pt>
                <c:pt idx="13">
                  <c:v>234</c:v>
                </c:pt>
                <c:pt idx="14">
                  <c:v>222</c:v>
                </c:pt>
                <c:pt idx="15">
                  <c:v>280</c:v>
                </c:pt>
                <c:pt idx="16">
                  <c:v>307</c:v>
                </c:pt>
                <c:pt idx="17">
                  <c:v>259</c:v>
                </c:pt>
                <c:pt idx="18">
                  <c:v>302</c:v>
                </c:pt>
                <c:pt idx="19">
                  <c:v>316</c:v>
                </c:pt>
                <c:pt idx="20">
                  <c:v>293</c:v>
                </c:pt>
                <c:pt idx="21">
                  <c:v>297</c:v>
                </c:pt>
                <c:pt idx="22">
                  <c:v>275</c:v>
                </c:pt>
                <c:pt idx="23">
                  <c:v>281</c:v>
                </c:pt>
                <c:pt idx="24">
                  <c:v>316</c:v>
                </c:pt>
                <c:pt idx="25">
                  <c:v>332</c:v>
                </c:pt>
                <c:pt idx="26">
                  <c:v>356</c:v>
                </c:pt>
                <c:pt idx="27">
                  <c:v>434</c:v>
                </c:pt>
                <c:pt idx="28">
                  <c:v>380</c:v>
                </c:pt>
                <c:pt idx="29">
                  <c:v>361</c:v>
                </c:pt>
                <c:pt idx="30">
                  <c:v>399</c:v>
                </c:pt>
                <c:pt idx="31">
                  <c:v>424</c:v>
                </c:pt>
                <c:pt idx="32">
                  <c:v>407</c:v>
                </c:pt>
                <c:pt idx="33">
                  <c:v>385</c:v>
                </c:pt>
                <c:pt idx="34">
                  <c:v>372</c:v>
                </c:pt>
                <c:pt idx="35">
                  <c:v>360</c:v>
                </c:pt>
                <c:pt idx="36">
                  <c:v>328</c:v>
                </c:pt>
                <c:pt idx="37">
                  <c:v>366</c:v>
                </c:pt>
                <c:pt idx="38">
                  <c:v>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D1-44A9-9963-52F4F115A706}"/>
            </c:ext>
          </c:extLst>
        </c:ser>
        <c:ser>
          <c:idx val="1"/>
          <c:order val="1"/>
          <c:tx>
            <c:strRef>
              <c:f>Sheet1!$F$90</c:f>
              <c:strCache>
                <c:ptCount val="1"/>
                <c:pt idx="0">
                  <c:v>2x6</c:v>
                </c:pt>
              </c:strCache>
            </c:strRef>
          </c:tx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Sheet1!$F$91:$F$129</c:f>
              <c:numCache>
                <c:formatCode>"$"#,##0_);[Red]\("$"#,##0\)</c:formatCode>
                <c:ptCount val="39"/>
                <c:pt idx="0">
                  <c:v>393</c:v>
                </c:pt>
                <c:pt idx="1">
                  <c:v>361</c:v>
                </c:pt>
                <c:pt idx="2">
                  <c:v>336</c:v>
                </c:pt>
                <c:pt idx="3">
                  <c:v>311</c:v>
                </c:pt>
                <c:pt idx="4">
                  <c:v>291</c:v>
                </c:pt>
                <c:pt idx="5">
                  <c:v>301</c:v>
                </c:pt>
                <c:pt idx="6">
                  <c:v>263</c:v>
                </c:pt>
                <c:pt idx="7">
                  <c:v>232</c:v>
                </c:pt>
                <c:pt idx="8">
                  <c:v>276</c:v>
                </c:pt>
                <c:pt idx="9">
                  <c:v>279</c:v>
                </c:pt>
                <c:pt idx="10">
                  <c:v>224</c:v>
                </c:pt>
                <c:pt idx="11">
                  <c:v>200</c:v>
                </c:pt>
                <c:pt idx="12">
                  <c:v>195</c:v>
                </c:pt>
                <c:pt idx="13">
                  <c:v>238</c:v>
                </c:pt>
                <c:pt idx="14">
                  <c:v>229</c:v>
                </c:pt>
                <c:pt idx="15">
                  <c:v>275</c:v>
                </c:pt>
                <c:pt idx="16">
                  <c:v>294</c:v>
                </c:pt>
                <c:pt idx="17">
                  <c:v>252</c:v>
                </c:pt>
                <c:pt idx="18">
                  <c:v>291</c:v>
                </c:pt>
                <c:pt idx="19">
                  <c:v>299</c:v>
                </c:pt>
                <c:pt idx="20">
                  <c:v>287</c:v>
                </c:pt>
                <c:pt idx="21">
                  <c:v>301</c:v>
                </c:pt>
                <c:pt idx="22">
                  <c:v>291</c:v>
                </c:pt>
                <c:pt idx="23">
                  <c:v>290</c:v>
                </c:pt>
                <c:pt idx="24">
                  <c:v>316</c:v>
                </c:pt>
                <c:pt idx="25">
                  <c:v>334</c:v>
                </c:pt>
                <c:pt idx="26">
                  <c:v>355</c:v>
                </c:pt>
                <c:pt idx="27">
                  <c:v>431</c:v>
                </c:pt>
                <c:pt idx="28">
                  <c:v>376</c:v>
                </c:pt>
                <c:pt idx="29">
                  <c:v>367</c:v>
                </c:pt>
                <c:pt idx="30">
                  <c:v>398</c:v>
                </c:pt>
                <c:pt idx="31">
                  <c:v>415</c:v>
                </c:pt>
                <c:pt idx="32">
                  <c:v>393</c:v>
                </c:pt>
                <c:pt idx="33">
                  <c:v>383</c:v>
                </c:pt>
                <c:pt idx="34">
                  <c:v>379</c:v>
                </c:pt>
                <c:pt idx="35">
                  <c:v>359</c:v>
                </c:pt>
                <c:pt idx="36">
                  <c:v>325</c:v>
                </c:pt>
                <c:pt idx="37">
                  <c:v>363</c:v>
                </c:pt>
                <c:pt idx="38">
                  <c:v>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D1-44A9-9963-52F4F115A706}"/>
            </c:ext>
          </c:extLst>
        </c:ser>
        <c:ser>
          <c:idx val="2"/>
          <c:order val="2"/>
          <c:tx>
            <c:strRef>
              <c:f>Sheet1!$G$90</c:f>
              <c:strCache>
                <c:ptCount val="1"/>
                <c:pt idx="0">
                  <c:v>2x8</c:v>
                </c:pt>
              </c:strCache>
            </c:strRef>
          </c:tx>
          <c:spPr>
            <a:ln w="444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Sheet1!$G$91:$G$129</c:f>
              <c:numCache>
                <c:formatCode>"$"#,##0_);[Red]\("$"#,##0\)</c:formatCode>
                <c:ptCount val="39"/>
                <c:pt idx="0">
                  <c:v>385</c:v>
                </c:pt>
                <c:pt idx="1">
                  <c:v>352</c:v>
                </c:pt>
                <c:pt idx="2">
                  <c:v>303</c:v>
                </c:pt>
                <c:pt idx="3">
                  <c:v>291</c:v>
                </c:pt>
                <c:pt idx="4">
                  <c:v>291</c:v>
                </c:pt>
                <c:pt idx="5">
                  <c:v>288</c:v>
                </c:pt>
                <c:pt idx="6">
                  <c:v>270</c:v>
                </c:pt>
                <c:pt idx="7">
                  <c:v>206</c:v>
                </c:pt>
                <c:pt idx="8">
                  <c:v>267</c:v>
                </c:pt>
                <c:pt idx="9">
                  <c:v>279</c:v>
                </c:pt>
                <c:pt idx="10">
                  <c:v>220</c:v>
                </c:pt>
                <c:pt idx="11">
                  <c:v>195</c:v>
                </c:pt>
                <c:pt idx="12">
                  <c:v>201</c:v>
                </c:pt>
                <c:pt idx="13">
                  <c:v>244</c:v>
                </c:pt>
                <c:pt idx="14">
                  <c:v>225</c:v>
                </c:pt>
                <c:pt idx="15">
                  <c:v>255</c:v>
                </c:pt>
                <c:pt idx="16">
                  <c:v>288</c:v>
                </c:pt>
                <c:pt idx="17">
                  <c:v>253</c:v>
                </c:pt>
                <c:pt idx="18">
                  <c:v>277</c:v>
                </c:pt>
                <c:pt idx="19">
                  <c:v>286</c:v>
                </c:pt>
                <c:pt idx="20">
                  <c:v>286</c:v>
                </c:pt>
                <c:pt idx="21">
                  <c:v>313</c:v>
                </c:pt>
                <c:pt idx="22">
                  <c:v>272</c:v>
                </c:pt>
                <c:pt idx="23">
                  <c:v>268</c:v>
                </c:pt>
                <c:pt idx="24">
                  <c:v>296</c:v>
                </c:pt>
                <c:pt idx="25">
                  <c:v>309</c:v>
                </c:pt>
                <c:pt idx="26">
                  <c:v>325</c:v>
                </c:pt>
                <c:pt idx="27">
                  <c:v>401</c:v>
                </c:pt>
                <c:pt idx="28">
                  <c:v>365</c:v>
                </c:pt>
                <c:pt idx="29">
                  <c:v>339</c:v>
                </c:pt>
                <c:pt idx="30">
                  <c:v>358</c:v>
                </c:pt>
                <c:pt idx="31">
                  <c:v>371</c:v>
                </c:pt>
                <c:pt idx="32">
                  <c:v>377</c:v>
                </c:pt>
                <c:pt idx="33">
                  <c:v>376</c:v>
                </c:pt>
                <c:pt idx="34">
                  <c:v>367</c:v>
                </c:pt>
                <c:pt idx="35">
                  <c:v>349</c:v>
                </c:pt>
                <c:pt idx="36">
                  <c:v>319</c:v>
                </c:pt>
                <c:pt idx="37">
                  <c:v>337</c:v>
                </c:pt>
                <c:pt idx="38">
                  <c:v>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D1-44A9-9963-52F4F115A706}"/>
            </c:ext>
          </c:extLst>
        </c:ser>
        <c:ser>
          <c:idx val="3"/>
          <c:order val="3"/>
          <c:tx>
            <c:strRef>
              <c:f>Sheet1!$H$90</c:f>
              <c:strCache>
                <c:ptCount val="1"/>
                <c:pt idx="0">
                  <c:v>2x10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Sheet1!$H$91:$H$129</c:f>
              <c:numCache>
                <c:formatCode>"$"#,##0_);[Red]\("$"#,##0\)</c:formatCode>
                <c:ptCount val="39"/>
                <c:pt idx="0">
                  <c:v>435</c:v>
                </c:pt>
                <c:pt idx="1">
                  <c:v>383</c:v>
                </c:pt>
                <c:pt idx="2">
                  <c:v>363</c:v>
                </c:pt>
                <c:pt idx="3">
                  <c:v>384</c:v>
                </c:pt>
                <c:pt idx="4">
                  <c:v>326</c:v>
                </c:pt>
                <c:pt idx="5">
                  <c:v>320</c:v>
                </c:pt>
                <c:pt idx="6">
                  <c:v>298</c:v>
                </c:pt>
                <c:pt idx="7">
                  <c:v>265</c:v>
                </c:pt>
                <c:pt idx="8">
                  <c:v>251</c:v>
                </c:pt>
                <c:pt idx="9">
                  <c:v>257</c:v>
                </c:pt>
                <c:pt idx="10">
                  <c:v>234</c:v>
                </c:pt>
                <c:pt idx="11">
                  <c:v>228</c:v>
                </c:pt>
                <c:pt idx="12">
                  <c:v>240</c:v>
                </c:pt>
                <c:pt idx="13">
                  <c:v>284</c:v>
                </c:pt>
                <c:pt idx="14">
                  <c:v>276</c:v>
                </c:pt>
                <c:pt idx="15">
                  <c:v>298</c:v>
                </c:pt>
                <c:pt idx="16">
                  <c:v>328</c:v>
                </c:pt>
                <c:pt idx="17">
                  <c:v>297</c:v>
                </c:pt>
                <c:pt idx="18">
                  <c:v>330</c:v>
                </c:pt>
                <c:pt idx="19">
                  <c:v>324</c:v>
                </c:pt>
                <c:pt idx="20">
                  <c:v>292</c:v>
                </c:pt>
                <c:pt idx="21">
                  <c:v>325</c:v>
                </c:pt>
                <c:pt idx="22">
                  <c:v>312</c:v>
                </c:pt>
                <c:pt idx="23">
                  <c:v>335</c:v>
                </c:pt>
                <c:pt idx="24">
                  <c:v>342</c:v>
                </c:pt>
                <c:pt idx="25">
                  <c:v>348</c:v>
                </c:pt>
                <c:pt idx="26">
                  <c:v>358</c:v>
                </c:pt>
                <c:pt idx="27">
                  <c:v>408</c:v>
                </c:pt>
                <c:pt idx="28">
                  <c:v>388</c:v>
                </c:pt>
                <c:pt idx="29">
                  <c:v>400</c:v>
                </c:pt>
                <c:pt idx="30">
                  <c:v>504</c:v>
                </c:pt>
                <c:pt idx="31">
                  <c:v>475</c:v>
                </c:pt>
                <c:pt idx="32">
                  <c:v>403</c:v>
                </c:pt>
                <c:pt idx="33">
                  <c:v>389</c:v>
                </c:pt>
                <c:pt idx="34">
                  <c:v>419</c:v>
                </c:pt>
                <c:pt idx="35">
                  <c:v>413</c:v>
                </c:pt>
                <c:pt idx="36">
                  <c:v>345</c:v>
                </c:pt>
                <c:pt idx="37">
                  <c:v>357</c:v>
                </c:pt>
                <c:pt idx="38">
                  <c:v>354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D1-44A9-9963-52F4F115A706}"/>
            </c:ext>
          </c:extLst>
        </c:ser>
        <c:ser>
          <c:idx val="4"/>
          <c:order val="4"/>
          <c:tx>
            <c:strRef>
              <c:f>Sheet1!$I$90</c:f>
              <c:strCache>
                <c:ptCount val="1"/>
                <c:pt idx="0">
                  <c:v>2x12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Sheet1!$I$91:$I$129</c:f>
              <c:numCache>
                <c:formatCode>"$"#,##0_);[Red]\("$"#,##0\)</c:formatCode>
                <c:ptCount val="39"/>
                <c:pt idx="0">
                  <c:v>479</c:v>
                </c:pt>
                <c:pt idx="1">
                  <c:v>444</c:v>
                </c:pt>
                <c:pt idx="2">
                  <c:v>400</c:v>
                </c:pt>
                <c:pt idx="3">
                  <c:v>414</c:v>
                </c:pt>
                <c:pt idx="4">
                  <c:v>339</c:v>
                </c:pt>
                <c:pt idx="5">
                  <c:v>320</c:v>
                </c:pt>
                <c:pt idx="6">
                  <c:v>315</c:v>
                </c:pt>
                <c:pt idx="7">
                  <c:v>271</c:v>
                </c:pt>
                <c:pt idx="8">
                  <c:v>259</c:v>
                </c:pt>
                <c:pt idx="9">
                  <c:v>290</c:v>
                </c:pt>
                <c:pt idx="10">
                  <c:v>244</c:v>
                </c:pt>
                <c:pt idx="11">
                  <c:v>244</c:v>
                </c:pt>
                <c:pt idx="12">
                  <c:v>269</c:v>
                </c:pt>
                <c:pt idx="13">
                  <c:v>284</c:v>
                </c:pt>
                <c:pt idx="14">
                  <c:v>271</c:v>
                </c:pt>
                <c:pt idx="15">
                  <c:v>311</c:v>
                </c:pt>
                <c:pt idx="16">
                  <c:v>333</c:v>
                </c:pt>
                <c:pt idx="17">
                  <c:v>302</c:v>
                </c:pt>
                <c:pt idx="18">
                  <c:v>342</c:v>
                </c:pt>
                <c:pt idx="19">
                  <c:v>327</c:v>
                </c:pt>
                <c:pt idx="20">
                  <c:v>292</c:v>
                </c:pt>
                <c:pt idx="21">
                  <c:v>340</c:v>
                </c:pt>
                <c:pt idx="22">
                  <c:v>339</c:v>
                </c:pt>
                <c:pt idx="23">
                  <c:v>347</c:v>
                </c:pt>
                <c:pt idx="24">
                  <c:v>363</c:v>
                </c:pt>
                <c:pt idx="25">
                  <c:v>371</c:v>
                </c:pt>
                <c:pt idx="26">
                  <c:v>376</c:v>
                </c:pt>
                <c:pt idx="27">
                  <c:v>450</c:v>
                </c:pt>
                <c:pt idx="28">
                  <c:v>442</c:v>
                </c:pt>
                <c:pt idx="29">
                  <c:v>437</c:v>
                </c:pt>
                <c:pt idx="30">
                  <c:v>530</c:v>
                </c:pt>
                <c:pt idx="31">
                  <c:v>490</c:v>
                </c:pt>
                <c:pt idx="32">
                  <c:v>471</c:v>
                </c:pt>
                <c:pt idx="33">
                  <c:v>487</c:v>
                </c:pt>
                <c:pt idx="34">
                  <c:v>462</c:v>
                </c:pt>
                <c:pt idx="35">
                  <c:v>442</c:v>
                </c:pt>
                <c:pt idx="36">
                  <c:v>366</c:v>
                </c:pt>
                <c:pt idx="37">
                  <c:v>448</c:v>
                </c:pt>
                <c:pt idx="38">
                  <c:v>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3D1-44A9-9963-52F4F115A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09184"/>
        <c:axId val="38523264"/>
      </c:lineChart>
      <c:dateAx>
        <c:axId val="38509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523264"/>
        <c:crosses val="autoZero"/>
        <c:auto val="1"/>
        <c:lblOffset val="100"/>
        <c:baseTimeUnit val="months"/>
      </c:dateAx>
      <c:valAx>
        <c:axId val="38523264"/>
        <c:scaling>
          <c:orientation val="minMax"/>
          <c:max val="550"/>
          <c:min val="150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50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104427736006683"/>
          <c:y val="0.67115129963593256"/>
          <c:w val="0.70705931495405183"/>
          <c:h val="0.1652239437812208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24700859760947E-2"/>
          <c:y val="4.7752772838879014E-2"/>
          <c:w val="0.89169626822962922"/>
          <c:h val="0.7633799000931335"/>
        </c:manualLayout>
      </c:layout>
      <c:lineChart>
        <c:grouping val="standard"/>
        <c:varyColors val="0"/>
        <c:ser>
          <c:idx val="0"/>
          <c:order val="0"/>
          <c:tx>
            <c:strRef>
              <c:f>Sheet1!$E$90</c:f>
              <c:strCache>
                <c:ptCount val="1"/>
                <c:pt idx="0">
                  <c:v>2x4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Sheet1!$E$91:$E$129</c:f>
              <c:numCache>
                <c:formatCode>"$"#,##0_);[Red]\("$"#,##0\)</c:formatCode>
                <c:ptCount val="39"/>
                <c:pt idx="0">
                  <c:v>400</c:v>
                </c:pt>
                <c:pt idx="1">
                  <c:v>331</c:v>
                </c:pt>
                <c:pt idx="2">
                  <c:v>280</c:v>
                </c:pt>
                <c:pt idx="3">
                  <c:v>306</c:v>
                </c:pt>
                <c:pt idx="4">
                  <c:v>297</c:v>
                </c:pt>
                <c:pt idx="5">
                  <c:v>297</c:v>
                </c:pt>
                <c:pt idx="6">
                  <c:v>253</c:v>
                </c:pt>
                <c:pt idx="7">
                  <c:v>232</c:v>
                </c:pt>
                <c:pt idx="8">
                  <c:v>284</c:v>
                </c:pt>
                <c:pt idx="9">
                  <c:v>273</c:v>
                </c:pt>
                <c:pt idx="10">
                  <c:v>223</c:v>
                </c:pt>
                <c:pt idx="11">
                  <c:v>200</c:v>
                </c:pt>
                <c:pt idx="12">
                  <c:v>195</c:v>
                </c:pt>
                <c:pt idx="13">
                  <c:v>234</c:v>
                </c:pt>
                <c:pt idx="14">
                  <c:v>222</c:v>
                </c:pt>
                <c:pt idx="15">
                  <c:v>280</c:v>
                </c:pt>
                <c:pt idx="16">
                  <c:v>307</c:v>
                </c:pt>
                <c:pt idx="17">
                  <c:v>259</c:v>
                </c:pt>
                <c:pt idx="18">
                  <c:v>302</c:v>
                </c:pt>
                <c:pt idx="19">
                  <c:v>316</c:v>
                </c:pt>
                <c:pt idx="20">
                  <c:v>293</c:v>
                </c:pt>
                <c:pt idx="21">
                  <c:v>297</c:v>
                </c:pt>
                <c:pt idx="22">
                  <c:v>275</c:v>
                </c:pt>
                <c:pt idx="23">
                  <c:v>281</c:v>
                </c:pt>
                <c:pt idx="24">
                  <c:v>316</c:v>
                </c:pt>
                <c:pt idx="25">
                  <c:v>332</c:v>
                </c:pt>
                <c:pt idx="26">
                  <c:v>356</c:v>
                </c:pt>
                <c:pt idx="27">
                  <c:v>434</c:v>
                </c:pt>
                <c:pt idx="28">
                  <c:v>380</c:v>
                </c:pt>
                <c:pt idx="29">
                  <c:v>361</c:v>
                </c:pt>
                <c:pt idx="30">
                  <c:v>399</c:v>
                </c:pt>
                <c:pt idx="31">
                  <c:v>424</c:v>
                </c:pt>
                <c:pt idx="32">
                  <c:v>407</c:v>
                </c:pt>
                <c:pt idx="33">
                  <c:v>385</c:v>
                </c:pt>
                <c:pt idx="34">
                  <c:v>372</c:v>
                </c:pt>
                <c:pt idx="35">
                  <c:v>360</c:v>
                </c:pt>
                <c:pt idx="36">
                  <c:v>328</c:v>
                </c:pt>
                <c:pt idx="37">
                  <c:v>366</c:v>
                </c:pt>
                <c:pt idx="38">
                  <c:v>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FB-4962-B32E-A36DE9FF8560}"/>
            </c:ext>
          </c:extLst>
        </c:ser>
        <c:ser>
          <c:idx val="1"/>
          <c:order val="1"/>
          <c:tx>
            <c:strRef>
              <c:f>Sheet1!$F$90</c:f>
              <c:strCache>
                <c:ptCount val="1"/>
                <c:pt idx="0">
                  <c:v>2x6</c:v>
                </c:pt>
              </c:strCache>
            </c:strRef>
          </c:tx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Sheet1!$F$91:$F$129</c:f>
              <c:numCache>
                <c:formatCode>"$"#,##0_);[Red]\("$"#,##0\)</c:formatCode>
                <c:ptCount val="39"/>
                <c:pt idx="0">
                  <c:v>393</c:v>
                </c:pt>
                <c:pt idx="1">
                  <c:v>361</c:v>
                </c:pt>
                <c:pt idx="2">
                  <c:v>336</c:v>
                </c:pt>
                <c:pt idx="3">
                  <c:v>311</c:v>
                </c:pt>
                <c:pt idx="4">
                  <c:v>291</c:v>
                </c:pt>
                <c:pt idx="5">
                  <c:v>301</c:v>
                </c:pt>
                <c:pt idx="6">
                  <c:v>263</c:v>
                </c:pt>
                <c:pt idx="7">
                  <c:v>232</c:v>
                </c:pt>
                <c:pt idx="8">
                  <c:v>276</c:v>
                </c:pt>
                <c:pt idx="9">
                  <c:v>279</c:v>
                </c:pt>
                <c:pt idx="10">
                  <c:v>224</c:v>
                </c:pt>
                <c:pt idx="11">
                  <c:v>200</c:v>
                </c:pt>
                <c:pt idx="12">
                  <c:v>195</c:v>
                </c:pt>
                <c:pt idx="13">
                  <c:v>238</c:v>
                </c:pt>
                <c:pt idx="14">
                  <c:v>229</c:v>
                </c:pt>
                <c:pt idx="15">
                  <c:v>275</c:v>
                </c:pt>
                <c:pt idx="16">
                  <c:v>294</c:v>
                </c:pt>
                <c:pt idx="17">
                  <c:v>252</c:v>
                </c:pt>
                <c:pt idx="18">
                  <c:v>291</c:v>
                </c:pt>
                <c:pt idx="19">
                  <c:v>299</c:v>
                </c:pt>
                <c:pt idx="20">
                  <c:v>287</c:v>
                </c:pt>
                <c:pt idx="21">
                  <c:v>301</c:v>
                </c:pt>
                <c:pt idx="22">
                  <c:v>291</c:v>
                </c:pt>
                <c:pt idx="23">
                  <c:v>290</c:v>
                </c:pt>
                <c:pt idx="24">
                  <c:v>316</c:v>
                </c:pt>
                <c:pt idx="25">
                  <c:v>334</c:v>
                </c:pt>
                <c:pt idx="26">
                  <c:v>355</c:v>
                </c:pt>
                <c:pt idx="27">
                  <c:v>431</c:v>
                </c:pt>
                <c:pt idx="28">
                  <c:v>376</c:v>
                </c:pt>
                <c:pt idx="29">
                  <c:v>367</c:v>
                </c:pt>
                <c:pt idx="30">
                  <c:v>398</c:v>
                </c:pt>
                <c:pt idx="31">
                  <c:v>415</c:v>
                </c:pt>
                <c:pt idx="32">
                  <c:v>393</c:v>
                </c:pt>
                <c:pt idx="33">
                  <c:v>383</c:v>
                </c:pt>
                <c:pt idx="34">
                  <c:v>379</c:v>
                </c:pt>
                <c:pt idx="35">
                  <c:v>359</c:v>
                </c:pt>
                <c:pt idx="36">
                  <c:v>325</c:v>
                </c:pt>
                <c:pt idx="37">
                  <c:v>363</c:v>
                </c:pt>
                <c:pt idx="38">
                  <c:v>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FB-4962-B32E-A36DE9FF8560}"/>
            </c:ext>
          </c:extLst>
        </c:ser>
        <c:ser>
          <c:idx val="2"/>
          <c:order val="2"/>
          <c:tx>
            <c:strRef>
              <c:f>Sheet1!$G$90</c:f>
              <c:strCache>
                <c:ptCount val="1"/>
                <c:pt idx="0">
                  <c:v>2x8</c:v>
                </c:pt>
              </c:strCache>
            </c:strRef>
          </c:tx>
          <c:spPr>
            <a:ln w="444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Sheet1!$G$91:$G$129</c:f>
              <c:numCache>
                <c:formatCode>"$"#,##0_);[Red]\("$"#,##0\)</c:formatCode>
                <c:ptCount val="39"/>
                <c:pt idx="0">
                  <c:v>385</c:v>
                </c:pt>
                <c:pt idx="1">
                  <c:v>352</c:v>
                </c:pt>
                <c:pt idx="2">
                  <c:v>303</c:v>
                </c:pt>
                <c:pt idx="3">
                  <c:v>291</c:v>
                </c:pt>
                <c:pt idx="4">
                  <c:v>291</c:v>
                </c:pt>
                <c:pt idx="5">
                  <c:v>288</c:v>
                </c:pt>
                <c:pt idx="6">
                  <c:v>270</c:v>
                </c:pt>
                <c:pt idx="7">
                  <c:v>206</c:v>
                </c:pt>
                <c:pt idx="8">
                  <c:v>267</c:v>
                </c:pt>
                <c:pt idx="9">
                  <c:v>279</c:v>
                </c:pt>
                <c:pt idx="10">
                  <c:v>220</c:v>
                </c:pt>
                <c:pt idx="11">
                  <c:v>195</c:v>
                </c:pt>
                <c:pt idx="12">
                  <c:v>201</c:v>
                </c:pt>
                <c:pt idx="13">
                  <c:v>244</c:v>
                </c:pt>
                <c:pt idx="14">
                  <c:v>225</c:v>
                </c:pt>
                <c:pt idx="15">
                  <c:v>255</c:v>
                </c:pt>
                <c:pt idx="16">
                  <c:v>288</c:v>
                </c:pt>
                <c:pt idx="17">
                  <c:v>253</c:v>
                </c:pt>
                <c:pt idx="18">
                  <c:v>277</c:v>
                </c:pt>
                <c:pt idx="19">
                  <c:v>286</c:v>
                </c:pt>
                <c:pt idx="20">
                  <c:v>286</c:v>
                </c:pt>
                <c:pt idx="21">
                  <c:v>313</c:v>
                </c:pt>
                <c:pt idx="22">
                  <c:v>272</c:v>
                </c:pt>
                <c:pt idx="23">
                  <c:v>268</c:v>
                </c:pt>
                <c:pt idx="24">
                  <c:v>296</c:v>
                </c:pt>
                <c:pt idx="25">
                  <c:v>309</c:v>
                </c:pt>
                <c:pt idx="26">
                  <c:v>325</c:v>
                </c:pt>
                <c:pt idx="27">
                  <c:v>401</c:v>
                </c:pt>
                <c:pt idx="28">
                  <c:v>365</c:v>
                </c:pt>
                <c:pt idx="29">
                  <c:v>339</c:v>
                </c:pt>
                <c:pt idx="30">
                  <c:v>358</c:v>
                </c:pt>
                <c:pt idx="31">
                  <c:v>371</c:v>
                </c:pt>
                <c:pt idx="32">
                  <c:v>377</c:v>
                </c:pt>
                <c:pt idx="33">
                  <c:v>376</c:v>
                </c:pt>
                <c:pt idx="34">
                  <c:v>367</c:v>
                </c:pt>
                <c:pt idx="35">
                  <c:v>349</c:v>
                </c:pt>
                <c:pt idx="36">
                  <c:v>319</c:v>
                </c:pt>
                <c:pt idx="37">
                  <c:v>337</c:v>
                </c:pt>
                <c:pt idx="38">
                  <c:v>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5FB-4962-B32E-A36DE9FF8560}"/>
            </c:ext>
          </c:extLst>
        </c:ser>
        <c:ser>
          <c:idx val="3"/>
          <c:order val="3"/>
          <c:tx>
            <c:strRef>
              <c:f>Sheet1!$H$90</c:f>
              <c:strCache>
                <c:ptCount val="1"/>
                <c:pt idx="0">
                  <c:v>2x10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Sheet1!$H$91:$H$129</c:f>
              <c:numCache>
                <c:formatCode>"$"#,##0_);[Red]\("$"#,##0\)</c:formatCode>
                <c:ptCount val="39"/>
                <c:pt idx="0">
                  <c:v>435</c:v>
                </c:pt>
                <c:pt idx="1">
                  <c:v>383</c:v>
                </c:pt>
                <c:pt idx="2">
                  <c:v>363</c:v>
                </c:pt>
                <c:pt idx="3">
                  <c:v>384</c:v>
                </c:pt>
                <c:pt idx="4">
                  <c:v>326</c:v>
                </c:pt>
                <c:pt idx="5">
                  <c:v>320</c:v>
                </c:pt>
                <c:pt idx="6">
                  <c:v>298</c:v>
                </c:pt>
                <c:pt idx="7">
                  <c:v>265</c:v>
                </c:pt>
                <c:pt idx="8">
                  <c:v>251</c:v>
                </c:pt>
                <c:pt idx="9">
                  <c:v>257</c:v>
                </c:pt>
                <c:pt idx="10">
                  <c:v>234</c:v>
                </c:pt>
                <c:pt idx="11">
                  <c:v>228</c:v>
                </c:pt>
                <c:pt idx="12">
                  <c:v>240</c:v>
                </c:pt>
                <c:pt idx="13">
                  <c:v>284</c:v>
                </c:pt>
                <c:pt idx="14">
                  <c:v>276</c:v>
                </c:pt>
                <c:pt idx="15">
                  <c:v>298</c:v>
                </c:pt>
                <c:pt idx="16">
                  <c:v>328</c:v>
                </c:pt>
                <c:pt idx="17">
                  <c:v>297</c:v>
                </c:pt>
                <c:pt idx="18">
                  <c:v>330</c:v>
                </c:pt>
                <c:pt idx="19">
                  <c:v>324</c:v>
                </c:pt>
                <c:pt idx="20">
                  <c:v>292</c:v>
                </c:pt>
                <c:pt idx="21">
                  <c:v>325</c:v>
                </c:pt>
                <c:pt idx="22">
                  <c:v>312</c:v>
                </c:pt>
                <c:pt idx="23">
                  <c:v>335</c:v>
                </c:pt>
                <c:pt idx="24">
                  <c:v>342</c:v>
                </c:pt>
                <c:pt idx="25">
                  <c:v>348</c:v>
                </c:pt>
                <c:pt idx="26">
                  <c:v>358</c:v>
                </c:pt>
                <c:pt idx="27">
                  <c:v>408</c:v>
                </c:pt>
                <c:pt idx="28">
                  <c:v>388</c:v>
                </c:pt>
                <c:pt idx="29">
                  <c:v>400</c:v>
                </c:pt>
                <c:pt idx="30">
                  <c:v>504</c:v>
                </c:pt>
                <c:pt idx="31">
                  <c:v>475</c:v>
                </c:pt>
                <c:pt idx="32">
                  <c:v>403</c:v>
                </c:pt>
                <c:pt idx="33">
                  <c:v>389</c:v>
                </c:pt>
                <c:pt idx="34">
                  <c:v>419</c:v>
                </c:pt>
                <c:pt idx="35">
                  <c:v>413</c:v>
                </c:pt>
                <c:pt idx="36">
                  <c:v>345</c:v>
                </c:pt>
                <c:pt idx="37">
                  <c:v>357</c:v>
                </c:pt>
                <c:pt idx="38">
                  <c:v>354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5FB-4962-B32E-A36DE9FF8560}"/>
            </c:ext>
          </c:extLst>
        </c:ser>
        <c:ser>
          <c:idx val="4"/>
          <c:order val="4"/>
          <c:tx>
            <c:strRef>
              <c:f>Sheet1!$I$90</c:f>
              <c:strCache>
                <c:ptCount val="1"/>
                <c:pt idx="0">
                  <c:v>2x12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Sheet1!$D$91:$D$129</c:f>
              <c:numCache>
                <c:formatCode>mmm\-yy</c:formatCode>
                <c:ptCount val="39"/>
                <c:pt idx="0">
                  <c:v>38808</c:v>
                </c:pt>
                <c:pt idx="1">
                  <c:v>38899</c:v>
                </c:pt>
                <c:pt idx="2">
                  <c:v>38991</c:v>
                </c:pt>
                <c:pt idx="3">
                  <c:v>39083</c:v>
                </c:pt>
                <c:pt idx="4">
                  <c:v>39173</c:v>
                </c:pt>
                <c:pt idx="5">
                  <c:v>39264</c:v>
                </c:pt>
                <c:pt idx="6">
                  <c:v>39356</c:v>
                </c:pt>
                <c:pt idx="7">
                  <c:v>39448</c:v>
                </c:pt>
                <c:pt idx="8">
                  <c:v>39539</c:v>
                </c:pt>
                <c:pt idx="9">
                  <c:v>39630</c:v>
                </c:pt>
                <c:pt idx="10">
                  <c:v>39722</c:v>
                </c:pt>
                <c:pt idx="11">
                  <c:v>39814</c:v>
                </c:pt>
                <c:pt idx="12">
                  <c:v>39904</c:v>
                </c:pt>
                <c:pt idx="13">
                  <c:v>39995</c:v>
                </c:pt>
                <c:pt idx="14">
                  <c:v>40087</c:v>
                </c:pt>
                <c:pt idx="15">
                  <c:v>40179</c:v>
                </c:pt>
                <c:pt idx="16">
                  <c:v>40269</c:v>
                </c:pt>
                <c:pt idx="17">
                  <c:v>40360</c:v>
                </c:pt>
                <c:pt idx="18">
                  <c:v>40452</c:v>
                </c:pt>
                <c:pt idx="19">
                  <c:v>40544</c:v>
                </c:pt>
                <c:pt idx="20">
                  <c:v>40634</c:v>
                </c:pt>
                <c:pt idx="21">
                  <c:v>40725</c:v>
                </c:pt>
                <c:pt idx="22">
                  <c:v>40817</c:v>
                </c:pt>
                <c:pt idx="23">
                  <c:v>40909</c:v>
                </c:pt>
                <c:pt idx="24">
                  <c:v>41000</c:v>
                </c:pt>
                <c:pt idx="25">
                  <c:v>41091</c:v>
                </c:pt>
                <c:pt idx="26">
                  <c:v>41183</c:v>
                </c:pt>
                <c:pt idx="27">
                  <c:v>41275</c:v>
                </c:pt>
                <c:pt idx="28">
                  <c:v>41365</c:v>
                </c:pt>
                <c:pt idx="29">
                  <c:v>41456</c:v>
                </c:pt>
                <c:pt idx="30">
                  <c:v>41548</c:v>
                </c:pt>
                <c:pt idx="31">
                  <c:v>41640</c:v>
                </c:pt>
                <c:pt idx="32">
                  <c:v>41730</c:v>
                </c:pt>
                <c:pt idx="33">
                  <c:v>41821</c:v>
                </c:pt>
                <c:pt idx="34">
                  <c:v>41913</c:v>
                </c:pt>
                <c:pt idx="35">
                  <c:v>42005</c:v>
                </c:pt>
                <c:pt idx="36">
                  <c:v>42095</c:v>
                </c:pt>
                <c:pt idx="37">
                  <c:v>42186</c:v>
                </c:pt>
                <c:pt idx="38">
                  <c:v>42278</c:v>
                </c:pt>
              </c:numCache>
            </c:numRef>
          </c:cat>
          <c:val>
            <c:numRef>
              <c:f>Sheet1!$I$91:$I$129</c:f>
              <c:numCache>
                <c:formatCode>"$"#,##0_);[Red]\("$"#,##0\)</c:formatCode>
                <c:ptCount val="39"/>
                <c:pt idx="0">
                  <c:v>479</c:v>
                </c:pt>
                <c:pt idx="1">
                  <c:v>444</c:v>
                </c:pt>
                <c:pt idx="2">
                  <c:v>400</c:v>
                </c:pt>
                <c:pt idx="3">
                  <c:v>414</c:v>
                </c:pt>
                <c:pt idx="4">
                  <c:v>339</c:v>
                </c:pt>
                <c:pt idx="5">
                  <c:v>320</c:v>
                </c:pt>
                <c:pt idx="6">
                  <c:v>315</c:v>
                </c:pt>
                <c:pt idx="7">
                  <c:v>271</c:v>
                </c:pt>
                <c:pt idx="8">
                  <c:v>259</c:v>
                </c:pt>
                <c:pt idx="9">
                  <c:v>290</c:v>
                </c:pt>
                <c:pt idx="10">
                  <c:v>244</c:v>
                </c:pt>
                <c:pt idx="11">
                  <c:v>244</c:v>
                </c:pt>
                <c:pt idx="12">
                  <c:v>269</c:v>
                </c:pt>
                <c:pt idx="13">
                  <c:v>284</c:v>
                </c:pt>
                <c:pt idx="14">
                  <c:v>271</c:v>
                </c:pt>
                <c:pt idx="15">
                  <c:v>311</c:v>
                </c:pt>
                <c:pt idx="16">
                  <c:v>333</c:v>
                </c:pt>
                <c:pt idx="17">
                  <c:v>302</c:v>
                </c:pt>
                <c:pt idx="18">
                  <c:v>342</c:v>
                </c:pt>
                <c:pt idx="19">
                  <c:v>327</c:v>
                </c:pt>
                <c:pt idx="20">
                  <c:v>292</c:v>
                </c:pt>
                <c:pt idx="21">
                  <c:v>340</c:v>
                </c:pt>
                <c:pt idx="22">
                  <c:v>339</c:v>
                </c:pt>
                <c:pt idx="23">
                  <c:v>347</c:v>
                </c:pt>
                <c:pt idx="24">
                  <c:v>363</c:v>
                </c:pt>
                <c:pt idx="25">
                  <c:v>371</c:v>
                </c:pt>
                <c:pt idx="26">
                  <c:v>376</c:v>
                </c:pt>
                <c:pt idx="27">
                  <c:v>450</c:v>
                </c:pt>
                <c:pt idx="28">
                  <c:v>442</c:v>
                </c:pt>
                <c:pt idx="29">
                  <c:v>437</c:v>
                </c:pt>
                <c:pt idx="30">
                  <c:v>530</c:v>
                </c:pt>
                <c:pt idx="31">
                  <c:v>490</c:v>
                </c:pt>
                <c:pt idx="32">
                  <c:v>471</c:v>
                </c:pt>
                <c:pt idx="33">
                  <c:v>487</c:v>
                </c:pt>
                <c:pt idx="34">
                  <c:v>462</c:v>
                </c:pt>
                <c:pt idx="35">
                  <c:v>442</c:v>
                </c:pt>
                <c:pt idx="36">
                  <c:v>366</c:v>
                </c:pt>
                <c:pt idx="37">
                  <c:v>448</c:v>
                </c:pt>
                <c:pt idx="38">
                  <c:v>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5FB-4962-B32E-A36DE9FF8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77056"/>
        <c:axId val="40964864"/>
      </c:lineChart>
      <c:dateAx>
        <c:axId val="40877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0964864"/>
        <c:crosses val="autoZero"/>
        <c:auto val="1"/>
        <c:lblOffset val="100"/>
        <c:baseTimeUnit val="months"/>
      </c:dateAx>
      <c:valAx>
        <c:axId val="40964864"/>
        <c:scaling>
          <c:orientation val="minMax"/>
          <c:max val="550"/>
          <c:min val="150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87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104427736006683"/>
          <c:y val="0.67115129963593256"/>
          <c:w val="0.70705931495405183"/>
          <c:h val="0.1652239437812208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4ED6-36D4-44D3-8F76-6F2F1C601CC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2013 Beck Group Sawmill Management Training Worksop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A0518-6BE9-404B-B11D-98BDFD8F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49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9034-497B-4548-885D-51F0DA219CD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2013 Beck Group Sawmill Management Training Worksop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31BF2-44FD-4319-BBBD-3666B1E2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940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31BF2-44FD-4319-BBBD-3666B1E29AC8}" type="slidenum">
              <a:rPr lang="en-US" smtClean="0"/>
              <a:t>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trees</a:t>
            </a:r>
            <a:r>
              <a:rPr lang="en-US" baseline="0" dirty="0"/>
              <a:t> average roughly 50 percent moisture</a:t>
            </a:r>
          </a:p>
          <a:p>
            <a:r>
              <a:rPr lang="en-US" baseline="0" dirty="0"/>
              <a:t>As MC drops below 30% shrinkage starts to </a:t>
            </a:r>
            <a:r>
              <a:rPr lang="en-US" baseline="0" dirty="0" err="1"/>
              <a:t>occure</a:t>
            </a:r>
            <a:endParaRPr lang="en-US" baseline="0" dirty="0"/>
          </a:p>
          <a:p>
            <a:r>
              <a:rPr lang="en-US" baseline="0" dirty="0"/>
              <a:t>Most wood in service equilibrates at about 10 to 12% MC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78357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2013 Beck Group Sawmill Management Training Worksop</a:t>
            </a:r>
          </a:p>
        </p:txBody>
      </p:sp>
    </p:spTree>
    <p:extLst>
      <p:ext uri="{BB962C8B-B14F-4D97-AF65-F5344CB8AC3E}">
        <p14:creationId xmlns:p14="http://schemas.microsoft.com/office/powerpoint/2010/main" val="256737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2015 Beck Group Sawmill Management Training Workshop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F75348A-7EE5-4590-8F85-66E28DF8AA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2015 Beck Group Sawmill Management Training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kgroupconsulti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:\PROJECTS\1469 SmartLam\pics\20150211_1514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" r="9855" b="14701"/>
          <a:stretch/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14478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CLT Manufacturing Plant: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build it will the lumber come?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800" y="5029200"/>
            <a:ext cx="6194768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8"/>
              </a:spcBef>
            </a:pPr>
            <a:r>
              <a:rPr lang="en-US" b="1" dirty="0"/>
              <a:t>The Beck Group</a:t>
            </a:r>
            <a:r>
              <a:rPr lang="en-US" dirty="0"/>
              <a:t>	Forest Products Planning &amp; Consulting</a:t>
            </a:r>
            <a:br>
              <a:rPr lang="en-US" dirty="0"/>
            </a:br>
            <a:r>
              <a:rPr lang="en-US" dirty="0"/>
              <a:t>		www.beckgroupconsulting.com</a:t>
            </a:r>
            <a:br>
              <a:rPr lang="en-US" dirty="0"/>
            </a:br>
            <a:endParaRPr lang="en-US" dirty="0"/>
          </a:p>
          <a:p>
            <a:pPr>
              <a:spcBef>
                <a:spcPts val="768"/>
              </a:spcBef>
            </a:pPr>
            <a:r>
              <a:rPr lang="en-US" b="1" dirty="0"/>
              <a:t>Roy Anderson</a:t>
            </a:r>
            <a:r>
              <a:rPr lang="en-US" dirty="0"/>
              <a:t>	PhD, Vice President</a:t>
            </a:r>
            <a:br>
              <a:rPr lang="en-US" dirty="0"/>
            </a:br>
            <a:r>
              <a:rPr lang="en-US" dirty="0"/>
              <a:t>		roya@beckgroupconsulting.com </a:t>
            </a:r>
            <a:br>
              <a:rPr lang="en-US" dirty="0"/>
            </a:br>
            <a:r>
              <a:rPr lang="en-US" dirty="0"/>
              <a:t>		503-684-3406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6667" r="12778" b="16667"/>
          <a:stretch/>
        </p:blipFill>
        <p:spPr>
          <a:xfrm>
            <a:off x="5477931" y="5029199"/>
            <a:ext cx="3666069" cy="18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r>
              <a:rPr lang="en-US" b="1" dirty="0"/>
              <a:t>CLT Lumber Sizes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7457" y="7620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2" indent="-342900"/>
            <a:r>
              <a:rPr lang="en-US" sz="2000" dirty="0"/>
              <a:t>Thickness not less than 5/8” or greater than 2”</a:t>
            </a:r>
          </a:p>
          <a:p>
            <a:pPr marL="396875" lvl="2" indent="-342900"/>
            <a:r>
              <a:rPr lang="en-US" sz="2000" dirty="0"/>
              <a:t>Major Strength Direction (parallel):  net width not less than 1.75 times the thickness </a:t>
            </a:r>
          </a:p>
          <a:p>
            <a:pPr marL="396875" lvl="2" indent="-342900"/>
            <a:r>
              <a:rPr lang="en-US" sz="2000" dirty="0"/>
              <a:t>Minor Strength Direction (perpendicular): net width not less than 3.5 times the thickness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3959"/>
              </p:ext>
            </p:extLst>
          </p:nvPr>
        </p:nvGraphicFramePr>
        <p:xfrm>
          <a:off x="152400" y="2514600"/>
          <a:ext cx="3962400" cy="4122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Parallel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Nominal Size (inches)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 thickness (inches)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 width (inches)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Ratio (width to thickness)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1x2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1x3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3.33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1x4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4.67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1x6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7.33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2x2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2x3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1.67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2x4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2.33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2x6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3.67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2x8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4.83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2x10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6.17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2x12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11.25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21332"/>
              </p:ext>
            </p:extLst>
          </p:nvPr>
        </p:nvGraphicFramePr>
        <p:xfrm>
          <a:off x="4343400" y="2514602"/>
          <a:ext cx="3962400" cy="4122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Perpendicular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Nominal Size (inches)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 thickness (inches)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 width (inches)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Ratio (width to thickness)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1x2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2.00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1x3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3.33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1x4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4.67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1x6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7.33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2x2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1.00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2x3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1.67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2x4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3.50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2.33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2x6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3.67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2x8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4.83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2x10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6.17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2x12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7.50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9" name="Picture 11" descr="combin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1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848600" cy="1143000"/>
          </a:xfrm>
        </p:spPr>
        <p:txBody>
          <a:bodyPr/>
          <a:lstStyle/>
          <a:p>
            <a:r>
              <a:rPr lang="en-US" b="1" dirty="0"/>
              <a:t>CLT Lumber Moisture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9857" y="1676400"/>
            <a:ext cx="7391400" cy="4876800"/>
            <a:chOff x="381000" y="1295400"/>
            <a:chExt cx="7391400" cy="4876800"/>
          </a:xfrm>
        </p:grpSpPr>
        <p:pic>
          <p:nvPicPr>
            <p:cNvPr id="4098" name="Picture 2" descr="http://www.hardwooddistributors.org/blog/wp-content/uploads/2013/09/flatcut_EndgrainandFigure-e13805180098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81000" y="1295400"/>
              <a:ext cx="7290816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905000" y="2971800"/>
              <a:ext cx="342900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791200" y="2982686"/>
              <a:ext cx="1459992" cy="1219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29000" y="3733800"/>
              <a:ext cx="7620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07772" y="2819400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Tangential (8%)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33600" y="4114800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Radial (4%)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4255532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Longitudinal (0.01%)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2257" y="2209800"/>
            <a:ext cx="683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 shrinks at different rates in different planes (percent shrinkage)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" y="1077686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2" indent="-342900"/>
            <a:r>
              <a:rPr lang="en-US" sz="2000" dirty="0"/>
              <a:t>Moisture content at time of CLT manufacturing shall be 12% +/- 3%</a:t>
            </a:r>
          </a:p>
          <a:p>
            <a:pPr marL="53975" lvl="2" indent="0">
              <a:buNone/>
            </a:pPr>
            <a:endParaRPr lang="en-US" sz="20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64770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ANSI/APA PRG 320-2012</a:t>
            </a:r>
          </a:p>
        </p:txBody>
      </p:sp>
      <p:pic>
        <p:nvPicPr>
          <p:cNvPr id="17" name="Picture 11" descr="combinat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4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</a:t>
            </a:r>
            <a:br>
              <a:rPr lang="en-US" sz="4000" b="1" dirty="0"/>
            </a:br>
            <a:r>
              <a:rPr lang="en-US" sz="4000" b="1" dirty="0"/>
              <a:t>Real World Implications of CLT Lumber Specifications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6200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Species </a:t>
            </a:r>
          </a:p>
          <a:p>
            <a:r>
              <a:rPr lang="en-US" sz="2800" dirty="0"/>
              <a:t>Grades </a:t>
            </a:r>
          </a:p>
          <a:p>
            <a:r>
              <a:rPr lang="en-US" sz="2800" dirty="0"/>
              <a:t>Size (width, thickness, length)</a:t>
            </a:r>
          </a:p>
          <a:p>
            <a:r>
              <a:rPr lang="en-US" sz="2800" dirty="0"/>
              <a:t>Moisture Content</a:t>
            </a:r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How is lumber </a:t>
            </a:r>
            <a:r>
              <a:rPr lang="en-US" sz="2800" b="1" u="sng" dirty="0">
                <a:solidFill>
                  <a:schemeClr val="tx2"/>
                </a:solidFill>
              </a:rPr>
              <a:t>availability</a:t>
            </a:r>
            <a:r>
              <a:rPr lang="en-US" sz="2800" dirty="0">
                <a:solidFill>
                  <a:schemeClr val="tx2"/>
                </a:solidFill>
              </a:rPr>
              <a:t> and CLT manufacturing </a:t>
            </a:r>
            <a:r>
              <a:rPr lang="en-US" sz="2800" b="1" u="sng" dirty="0">
                <a:solidFill>
                  <a:schemeClr val="tx2"/>
                </a:solidFill>
              </a:rPr>
              <a:t>cost</a:t>
            </a:r>
            <a:r>
              <a:rPr lang="en-US" sz="2800" dirty="0">
                <a:solidFill>
                  <a:schemeClr val="tx2"/>
                </a:solidFill>
              </a:rPr>
              <a:t> affected by these factors?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2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 Process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Lumber inspection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Defect removal and finger-jointing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Cut to length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Surfacing </a:t>
            </a:r>
          </a:p>
          <a:p>
            <a:pPr>
              <a:spcBef>
                <a:spcPts val="1200"/>
              </a:spcBef>
            </a:pPr>
            <a:r>
              <a:rPr lang="en-US" dirty="0"/>
              <a:t>Panel layup</a:t>
            </a:r>
          </a:p>
          <a:p>
            <a:pPr>
              <a:spcBef>
                <a:spcPts val="1200"/>
              </a:spcBef>
            </a:pPr>
            <a:r>
              <a:rPr lang="en-US" dirty="0"/>
              <a:t>Pressing</a:t>
            </a:r>
          </a:p>
          <a:p>
            <a:pPr>
              <a:spcBef>
                <a:spcPts val="1200"/>
              </a:spcBef>
            </a:pPr>
            <a:r>
              <a:rPr lang="en-US" dirty="0"/>
              <a:t>Sizing/finish</a:t>
            </a:r>
          </a:p>
          <a:p>
            <a:pPr>
              <a:spcBef>
                <a:spcPts val="1200"/>
              </a:spcBef>
            </a:pPr>
            <a:r>
              <a:rPr lang="en-US" dirty="0"/>
              <a:t>Shipping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4724400" y="1524000"/>
            <a:ext cx="304800" cy="1828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1600" y="1600200"/>
            <a:ext cx="297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Linear process:</a:t>
            </a:r>
            <a:br>
              <a:rPr lang="en-US" dirty="0"/>
            </a:br>
            <a:r>
              <a:rPr lang="en-US" dirty="0"/>
              <a:t>bigger pieces = greater productivity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Greater productivity = lower cost</a:t>
            </a:r>
          </a:p>
        </p:txBody>
      </p:sp>
    </p:spTree>
    <p:extLst>
      <p:ext uri="{BB962C8B-B14F-4D97-AF65-F5344CB8AC3E}">
        <p14:creationId xmlns:p14="http://schemas.microsoft.com/office/powerpoint/2010/main" val="206030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 Process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Lumber inspection</a:t>
            </a:r>
          </a:p>
          <a:p>
            <a:pPr>
              <a:spcBef>
                <a:spcPts val="1200"/>
              </a:spcBef>
            </a:pPr>
            <a:r>
              <a:rPr lang="en-US" dirty="0"/>
              <a:t>Defect removal and finger-jointing</a:t>
            </a:r>
          </a:p>
          <a:p>
            <a:pPr>
              <a:spcBef>
                <a:spcPts val="1200"/>
              </a:spcBef>
            </a:pPr>
            <a:r>
              <a:rPr lang="en-US" dirty="0"/>
              <a:t>Cut to length</a:t>
            </a:r>
          </a:p>
          <a:p>
            <a:pPr>
              <a:spcBef>
                <a:spcPts val="1200"/>
              </a:spcBef>
            </a:pPr>
            <a:r>
              <a:rPr lang="en-US" dirty="0"/>
              <a:t>Surfacing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Panel layup</a:t>
            </a:r>
          </a:p>
          <a:p>
            <a:pPr>
              <a:spcBef>
                <a:spcPts val="1200"/>
              </a:spcBef>
            </a:pPr>
            <a:r>
              <a:rPr lang="en-US" dirty="0"/>
              <a:t>Pressing</a:t>
            </a:r>
          </a:p>
          <a:p>
            <a:pPr>
              <a:spcBef>
                <a:spcPts val="1200"/>
              </a:spcBef>
            </a:pPr>
            <a:r>
              <a:rPr lang="en-US" dirty="0"/>
              <a:t>Sizing/finish</a:t>
            </a:r>
          </a:p>
          <a:p>
            <a:pPr>
              <a:spcBef>
                <a:spcPts val="1200"/>
              </a:spcBef>
            </a:pPr>
            <a:r>
              <a:rPr lang="en-US" dirty="0"/>
              <a:t>Shipping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3074" name="Picture 2" descr="http://media.bizj.us/view/img/8585452/panel-lay-up*750xx3984-2241-0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87" y="2590800"/>
            <a:ext cx="5714113" cy="32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</p:spTree>
    <p:extLst>
      <p:ext uri="{BB962C8B-B14F-4D97-AF65-F5344CB8AC3E}">
        <p14:creationId xmlns:p14="http://schemas.microsoft.com/office/powerpoint/2010/main" val="37334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 Lumber Cost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06591"/>
              </p:ext>
            </p:extLst>
          </p:nvPr>
        </p:nvGraphicFramePr>
        <p:xfrm>
          <a:off x="609600" y="1600200"/>
          <a:ext cx="7543800" cy="48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295400" y="1447800"/>
            <a:ext cx="6781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$/MBF, Coast, Kiln Dry, Douglas fir, #2&amp;btr, random length, net f.o.b. mill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64770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Random Lengths</a:t>
            </a:r>
          </a:p>
        </p:txBody>
      </p:sp>
    </p:spTree>
    <p:extLst>
      <p:ext uri="{BB962C8B-B14F-4D97-AF65-F5344CB8AC3E}">
        <p14:creationId xmlns:p14="http://schemas.microsoft.com/office/powerpoint/2010/main" val="375242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 Lumber Cost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676795"/>
              </p:ext>
            </p:extLst>
          </p:nvPr>
        </p:nvGraphicFramePr>
        <p:xfrm>
          <a:off x="609600" y="1600200"/>
          <a:ext cx="7543800" cy="48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371600"/>
            <a:ext cx="7620000" cy="472440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dirty="0"/>
              <a:t>2 x 4 = $314</a:t>
            </a:r>
          </a:p>
          <a:p>
            <a:pPr>
              <a:spcBef>
                <a:spcPts val="1200"/>
              </a:spcBef>
            </a:pPr>
            <a:r>
              <a:rPr lang="en-US" b="1" dirty="0"/>
              <a:t>2 x 6 = $315</a:t>
            </a:r>
          </a:p>
          <a:p>
            <a:pPr>
              <a:spcBef>
                <a:spcPts val="1200"/>
              </a:spcBef>
            </a:pPr>
            <a:r>
              <a:rPr lang="en-US" b="1" dirty="0"/>
              <a:t>2 x 8 = $301</a:t>
            </a:r>
          </a:p>
          <a:p>
            <a:pPr>
              <a:spcBef>
                <a:spcPts val="1200"/>
              </a:spcBef>
            </a:pPr>
            <a:r>
              <a:rPr lang="en-US" b="1" dirty="0"/>
              <a:t>2 x 10 = $341</a:t>
            </a:r>
          </a:p>
          <a:p>
            <a:pPr>
              <a:spcBef>
                <a:spcPts val="1200"/>
              </a:spcBef>
            </a:pPr>
            <a:r>
              <a:rPr lang="en-US" b="1" dirty="0"/>
              <a:t>2 x 12 = $369</a:t>
            </a:r>
          </a:p>
          <a:p>
            <a:pPr>
              <a:spcBef>
                <a:spcPts val="1200"/>
              </a:spcBef>
            </a:pPr>
            <a:endParaRPr lang="en-US" b="1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</a:rPr>
              <a:t>Therefore, use #2&amp;Btr 2 x 8 because it offers the best comprise of large piece size and low cost</a:t>
            </a:r>
          </a:p>
        </p:txBody>
      </p:sp>
    </p:spTree>
    <p:extLst>
      <p:ext uri="{BB962C8B-B14F-4D97-AF65-F5344CB8AC3E}">
        <p14:creationId xmlns:p14="http://schemas.microsoft.com/office/powerpoint/2010/main" val="369249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 </a:t>
            </a:r>
            <a:br>
              <a:rPr lang="en-US" sz="4000" b="1" dirty="0"/>
            </a:br>
            <a:r>
              <a:rPr lang="en-US" sz="4000" b="1" dirty="0"/>
              <a:t>Lumber Availability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85216"/>
              </p:ext>
            </p:extLst>
          </p:nvPr>
        </p:nvGraphicFramePr>
        <p:xfrm>
          <a:off x="685800" y="1828800"/>
          <a:ext cx="7239000" cy="435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3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Sizes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Product Size Distribution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Grades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Product Grade Distribution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2x4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Premium</a:t>
                      </a:r>
                      <a:r>
                        <a:rPr lang="en-US" sz="2000" u="none" strike="noStrike" baseline="0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2x6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#2 &amp; </a:t>
                      </a:r>
                      <a:r>
                        <a:rPr lang="en-US" sz="2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btr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49%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2x8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11%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#3 (Utility)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2x10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#4 (Economy)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2x12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Export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0" y="64770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BECK Benchmarking Data, Western Dimension Mills (2013)</a:t>
            </a:r>
          </a:p>
        </p:txBody>
      </p:sp>
    </p:spTree>
    <p:extLst>
      <p:ext uri="{BB962C8B-B14F-4D97-AF65-F5344CB8AC3E}">
        <p14:creationId xmlns:p14="http://schemas.microsoft.com/office/powerpoint/2010/main" val="219177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 </a:t>
            </a:r>
            <a:br>
              <a:rPr lang="en-US" sz="4000" b="1" dirty="0"/>
            </a:br>
            <a:r>
              <a:rPr lang="en-US" sz="4000" b="1" dirty="0"/>
              <a:t>Lumber Availability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64770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BECK Benchmarking Data, Western Dimension Mills (2013)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676400"/>
            <a:ext cx="7620000" cy="396240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dirty="0"/>
              <a:t>Average Western U.S. dimension mill annual capacity ~ 180 MMBF/year</a:t>
            </a:r>
          </a:p>
          <a:p>
            <a:pPr>
              <a:spcBef>
                <a:spcPts val="1200"/>
              </a:spcBef>
            </a:pPr>
            <a:r>
              <a:rPr lang="en-US" b="1" dirty="0"/>
              <a:t>Therefore, if 11% is 2x8 then about 19.8 MMBF of 2x8 is produced/year</a:t>
            </a:r>
          </a:p>
          <a:p>
            <a:pPr>
              <a:spcBef>
                <a:spcPts val="1200"/>
              </a:spcBef>
            </a:pPr>
            <a:r>
              <a:rPr lang="en-US" b="1" dirty="0"/>
              <a:t>And, if 49% is #2&amp;btr then about 9.7 MMBF is produced/year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</a:rPr>
              <a:t>Conclusion, best to have two to three and preferably 4 or more nearby mills to provide the 24 million board feet of lumber needed per year.</a:t>
            </a:r>
          </a:p>
        </p:txBody>
      </p:sp>
    </p:spTree>
    <p:extLst>
      <p:ext uri="{BB962C8B-B14F-4D97-AF65-F5344CB8AC3E}">
        <p14:creationId xmlns:p14="http://schemas.microsoft.com/office/powerpoint/2010/main" val="278132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 </a:t>
            </a:r>
            <a:br>
              <a:rPr lang="en-US" sz="4000" b="1" dirty="0"/>
            </a:br>
            <a:r>
              <a:rPr lang="en-US" sz="4000" b="1" dirty="0"/>
              <a:t>Lumber Availability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64770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BECK Benchmarking Data, Western Dimension Mills (2013)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676400"/>
            <a:ext cx="7620000" cy="396240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en-US" sz="3000" b="1" dirty="0"/>
              <a:t>What about Moisture Content?</a:t>
            </a:r>
          </a:p>
          <a:p>
            <a:pPr>
              <a:spcBef>
                <a:spcPts val="1200"/>
              </a:spcBef>
            </a:pPr>
            <a:r>
              <a:rPr lang="en-US" b="1" dirty="0"/>
              <a:t>Current standard practice is to dry to 19% MC</a:t>
            </a:r>
          </a:p>
          <a:p>
            <a:pPr>
              <a:spcBef>
                <a:spcPts val="1200"/>
              </a:spcBef>
            </a:pPr>
            <a:r>
              <a:rPr lang="en-US" b="1" dirty="0"/>
              <a:t>Current kiln schedules ~ 24 hours per charge</a:t>
            </a:r>
          </a:p>
          <a:p>
            <a:pPr>
              <a:spcBef>
                <a:spcPts val="1200"/>
              </a:spcBef>
            </a:pPr>
            <a:r>
              <a:rPr lang="en-US" b="1" dirty="0"/>
              <a:t>Longer kiln schedule to get to the 12% MC required for CLT, maybe as much as double the time needed?</a:t>
            </a:r>
          </a:p>
          <a:p>
            <a:pPr>
              <a:spcBef>
                <a:spcPts val="1200"/>
              </a:spcBef>
            </a:pPr>
            <a:r>
              <a:rPr lang="en-US" b="1" dirty="0"/>
              <a:t>Kilns are often the bottleneck at sawmilling operations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Therefore, sawmills may have little interest in drying lumber to a  lower moisture content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</a:rPr>
              <a:t>In our analysis we’ve assumed a $50/MBF increased cost above published market prices to get lumber dried to 12% MC</a:t>
            </a:r>
          </a:p>
        </p:txBody>
      </p:sp>
    </p:spTree>
    <p:extLst>
      <p:ext uri="{BB962C8B-B14F-4D97-AF65-F5344CB8AC3E}">
        <p14:creationId xmlns:p14="http://schemas.microsoft.com/office/powerpoint/2010/main" val="134237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/>
          <a:lstStyle/>
          <a:p>
            <a:r>
              <a:rPr lang="en-US" sz="4000" b="1" dirty="0"/>
              <a:t>The Beck Group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1219200"/>
            <a:ext cx="83820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Business Since 1981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Consulting &amp; Planning Services for the Forest Products Industry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CLT/panels/engineered wood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Pellets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Biomass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Broad geographic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U.S. West, U.S. South, Lake States, Alaska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Canada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Overseas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Portland, Oregon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www.beckgroupconsulting.com</a:t>
            </a:r>
            <a:r>
              <a:rPr lang="en-US" sz="2000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503-684-3406</a:t>
            </a:r>
          </a:p>
        </p:txBody>
      </p:sp>
      <p:pic>
        <p:nvPicPr>
          <p:cNvPr id="13" name="Picture 11" descr="combinat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9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 </a:t>
            </a:r>
            <a:br>
              <a:rPr lang="en-US" sz="4000" b="1" dirty="0"/>
            </a:br>
            <a:r>
              <a:rPr lang="en-US" sz="4000" b="1" dirty="0"/>
              <a:t>Lumber Availability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5105400"/>
            <a:ext cx="2971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bigger pieces = </a:t>
            </a:r>
          </a:p>
          <a:p>
            <a:pPr marL="114300" indent="0" algn="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less layup time = lower cost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524000"/>
            <a:ext cx="3962400" cy="4655323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en-US" sz="3000" b="1" dirty="0"/>
              <a:t>What about drying at CLT plant?</a:t>
            </a:r>
          </a:p>
          <a:p>
            <a:pPr>
              <a:spcBef>
                <a:spcPts val="1200"/>
              </a:spcBef>
            </a:pPr>
            <a:r>
              <a:rPr lang="en-US" b="1" dirty="0"/>
              <a:t>Lumber unit received</a:t>
            </a:r>
          </a:p>
          <a:p>
            <a:pPr>
              <a:spcBef>
                <a:spcPts val="1200"/>
              </a:spcBef>
            </a:pPr>
            <a:r>
              <a:rPr lang="en-US" b="1" dirty="0"/>
              <a:t>Unit broken apart and lumber placed on stickers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Kiln drying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Stickers removed</a:t>
            </a:r>
          </a:p>
          <a:p>
            <a:pPr>
              <a:spcBef>
                <a:spcPts val="1200"/>
              </a:spcBef>
            </a:pPr>
            <a:r>
              <a:rPr lang="en-US" b="1" dirty="0"/>
              <a:t>Lumber stacked in units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Also capital, fuel, operating, and maintenance costs for dry kilns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</a:rPr>
              <a:t>Our conclusion is:  better to buy lumber already dried</a:t>
            </a:r>
          </a:p>
          <a:p>
            <a:pPr>
              <a:spcBef>
                <a:spcPts val="1200"/>
              </a:spcBef>
            </a:pPr>
            <a:endParaRPr lang="en-US" b="1" dirty="0"/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pic>
        <p:nvPicPr>
          <p:cNvPr id="9218" name="Picture 2" descr="http://commoditytraderswhse.info/wp-content/uploads/2013/05/construction_0002_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79" y="1371600"/>
            <a:ext cx="2831121" cy="15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51560"/>
            <a:ext cx="284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www.wellons.com/img/Snow-Kilns---2x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53366"/>
            <a:ext cx="3733800" cy="1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8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274638"/>
            <a:ext cx="8305800" cy="1143000"/>
          </a:xfrm>
        </p:spPr>
        <p:txBody>
          <a:bodyPr/>
          <a:lstStyle/>
          <a:p>
            <a:r>
              <a:rPr lang="en-US" sz="3200" b="1" dirty="0"/>
              <a:t>Final Perspective on CLT Manufacturing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38047"/>
              </p:ext>
            </p:extLst>
          </p:nvPr>
        </p:nvGraphicFramePr>
        <p:xfrm>
          <a:off x="152400" y="1371600"/>
          <a:ext cx="8229598" cy="4656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0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Category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Sawmill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CLT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Ply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OSB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MDF</a:t>
                      </a: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Wood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Glue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Labor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  <a:latin typeface="+mn-lt"/>
                        </a:rPr>
                        <a:t>Supplies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  <a:latin typeface="+mn-lt"/>
                        </a:rPr>
                        <a:t>Repairs &amp; Maintenance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Utilities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Management Salaries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SG&amp;A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191000" y="1828800"/>
            <a:ext cx="10668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61722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*Percent of total manufacturing cost by natural expense cost classification</a:t>
            </a:r>
          </a:p>
          <a:p>
            <a:r>
              <a:rPr lang="en-US" sz="1600" dirty="0"/>
              <a:t>Source:  Beck Group – Forest Products Industry Benchmarking Studies</a:t>
            </a:r>
          </a:p>
        </p:txBody>
      </p:sp>
      <p:pic>
        <p:nvPicPr>
          <p:cNvPr id="8" name="Picture 11" descr="combin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8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sz="4000" b="1" dirty="0"/>
              <a:t>U.S. Lumber Balance (Billion BF)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233288"/>
              </p:ext>
            </p:extLst>
          </p:nvPr>
        </p:nvGraphicFramePr>
        <p:xfrm>
          <a:off x="76200" y="1371600"/>
          <a:ext cx="8153401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Production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West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South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Other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Canadian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Non-Canadian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 Trade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-21.9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-17.4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-11.7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-8.1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Apparent Consumption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6096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Source:  Western Wood Products Association</a:t>
            </a:r>
          </a:p>
        </p:txBody>
      </p:sp>
      <p:pic>
        <p:nvPicPr>
          <p:cNvPr id="11" name="Picture 11" descr="combin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sz="4000" b="1" dirty="0"/>
              <a:t>U.S. Lumber Balance (Billion BF)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08746"/>
              </p:ext>
            </p:extLst>
          </p:nvPr>
        </p:nvGraphicFramePr>
        <p:xfrm>
          <a:off x="76200" y="1371600"/>
          <a:ext cx="8153401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94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Production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West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South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Other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Canadian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Non-Canadian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 Trade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-21.9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-17.4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-11.7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-8.1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Apparent Consumption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9040" y="1828800"/>
            <a:ext cx="8180559" cy="1524000"/>
          </a:xfrm>
          <a:prstGeom prst="roundRect">
            <a:avLst/>
          </a:prstGeom>
          <a:solidFill>
            <a:schemeClr val="bg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6096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Source:  Western Wood Products Association</a:t>
            </a:r>
          </a:p>
        </p:txBody>
      </p:sp>
      <p:pic>
        <p:nvPicPr>
          <p:cNvPr id="11" name="Picture 11" descr="combin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3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79326"/>
              </p:ext>
            </p:extLst>
          </p:nvPr>
        </p:nvGraphicFramePr>
        <p:xfrm>
          <a:off x="228596" y="1447803"/>
          <a:ext cx="8077204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36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26" marR="7826" marT="7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Production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West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South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Other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Canadian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Non-Canadian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 Trade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-21.9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-17.4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-11.7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-8.1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-11.0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2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Apparent Consumption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6" marR="137160" marT="7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36.5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</a:t>
                      </a:r>
                    </a:p>
                  </a:txBody>
                  <a:tcPr marL="0" marR="1371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</a:t>
                      </a:r>
                    </a:p>
                  </a:txBody>
                  <a:tcPr marL="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01436" y="1905002"/>
            <a:ext cx="8077195" cy="1581679"/>
          </a:xfrm>
          <a:prstGeom prst="roundRect">
            <a:avLst/>
          </a:prstGeom>
          <a:solidFill>
            <a:schemeClr val="bg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sz="4000" b="1" dirty="0"/>
              <a:t>U.S. Lumber Balance (Billion BF)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3733800"/>
            <a:ext cx="8382000" cy="227754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50" b="1" dirty="0"/>
              <a:t>1 Large CLT Plant = 24 Million board feet/yr.</a:t>
            </a:r>
          </a:p>
          <a:p>
            <a:pPr algn="ctr"/>
            <a:r>
              <a:rPr lang="en-US" sz="3550" b="1" dirty="0"/>
              <a:t>All of 2015 Western U.S. Softwood Lumber Production could supply nearly 600 CLT plants that size???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6096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Source:  Western Wood Products Association</a:t>
            </a:r>
          </a:p>
        </p:txBody>
      </p:sp>
      <p:pic>
        <p:nvPicPr>
          <p:cNvPr id="14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3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48600" cy="1143000"/>
          </a:xfrm>
        </p:spPr>
        <p:txBody>
          <a:bodyPr/>
          <a:lstStyle/>
          <a:p>
            <a:r>
              <a:rPr lang="en-US" sz="4000" b="1" dirty="0"/>
              <a:t>CLT Manufacturing:</a:t>
            </a:r>
            <a:br>
              <a:rPr lang="en-US" sz="4000" b="1" dirty="0"/>
            </a:br>
            <a:r>
              <a:rPr lang="en-US" sz="4000" b="1" dirty="0"/>
              <a:t>Lumber Specifications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20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Species</a:t>
            </a:r>
          </a:p>
          <a:p>
            <a:r>
              <a:rPr lang="en-US" sz="2800" dirty="0"/>
              <a:t>Grades</a:t>
            </a:r>
          </a:p>
          <a:p>
            <a:r>
              <a:rPr lang="en-US" sz="2800" dirty="0"/>
              <a:t>Size (width, thickness, length)</a:t>
            </a:r>
          </a:p>
          <a:p>
            <a:r>
              <a:rPr lang="en-US" sz="2800" dirty="0"/>
              <a:t>Moisture Content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7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62000"/>
          </a:xfrm>
        </p:spPr>
        <p:txBody>
          <a:bodyPr/>
          <a:lstStyle/>
          <a:p>
            <a:r>
              <a:rPr lang="en-US" sz="3600" b="1" dirty="0"/>
              <a:t>CLT Supply:  Species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772400" cy="1295400"/>
          </a:xfrm>
        </p:spPr>
        <p:txBody>
          <a:bodyPr>
            <a:normAutofit/>
          </a:bodyPr>
          <a:lstStyle/>
          <a:p>
            <a:pPr marL="396875" lvl="2" indent="-342900"/>
            <a:r>
              <a:rPr lang="en-US" sz="2000" dirty="0"/>
              <a:t>Any softwood species recognized by the American Lumber Standards Committee with specific gravity of 0.35 or greater</a:t>
            </a:r>
          </a:p>
          <a:p>
            <a:pPr marL="396875" lvl="2" indent="-342900"/>
            <a:r>
              <a:rPr lang="en-US" sz="2000" dirty="0"/>
              <a:t>Only 1 species per CLT layer, adjacent layers can be different species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67764"/>
              </p:ext>
            </p:extLst>
          </p:nvPr>
        </p:nvGraphicFramePr>
        <p:xfrm>
          <a:off x="533400" y="1905000"/>
          <a:ext cx="7620000" cy="474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Gravity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Longleaf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pine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Eastern white 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Slash 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Balsam 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62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Western larch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Engelmann spruce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Loblolly 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White spruce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Douglas 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Subalpine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 fir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8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Western hemlock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Western red cedar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3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Red Pine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Jack 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42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Lodgepole 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66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Ponderosa 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1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Black spruce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1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Sitka spruce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1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Grand 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83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White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fir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Source:  Measurement</a:t>
                      </a:r>
                      <a:r>
                        <a:rPr lang="en-US" sz="1200" b="1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 of Roundwood, M.A. Fonseca</a:t>
                      </a:r>
                      <a:endParaRPr lang="en-US" sz="12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8" name="Picture 11" descr="combin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1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CLT </a:t>
            </a:r>
            <a:r>
              <a:rPr lang="en-US" b="1"/>
              <a:t>Lumber Grades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7457" y="12192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2" indent="-342900"/>
            <a:r>
              <a:rPr lang="en-US" sz="2400" dirty="0"/>
              <a:t>Structural Dimension Lumber Grade </a:t>
            </a:r>
          </a:p>
          <a:p>
            <a:pPr marL="671195" lvl="3" indent="-342900"/>
            <a:r>
              <a:rPr lang="en-US" sz="2200" dirty="0"/>
              <a:t>Parallel layers:  #2  or better (visual grading) or </a:t>
            </a:r>
            <a:br>
              <a:rPr lang="en-US" sz="2200" dirty="0"/>
            </a:br>
            <a:r>
              <a:rPr lang="en-US" sz="2200" dirty="0"/>
              <a:t>MSR 1200f  or better (machine grading)</a:t>
            </a:r>
          </a:p>
          <a:p>
            <a:pPr marL="671195" lvl="3" indent="-342900"/>
            <a:r>
              <a:rPr lang="en-US" sz="2200" dirty="0"/>
              <a:t>Perpendicular layers:  #3 or better</a:t>
            </a:r>
          </a:p>
        </p:txBody>
      </p:sp>
      <p:pic>
        <p:nvPicPr>
          <p:cNvPr id="1026" name="Picture 2" descr="http://i139.photobucket.com/albums/q305/djmbucket/construction%20oddnends/woodgr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6" y="2895600"/>
            <a:ext cx="6172200" cy="37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-76200" y="65532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ANSI/APA PRG 320-2012</a:t>
            </a:r>
          </a:p>
        </p:txBody>
      </p:sp>
      <p:pic>
        <p:nvPicPr>
          <p:cNvPr id="10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9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r>
              <a:rPr lang="en-US" b="1" dirty="0"/>
              <a:t>CLT Lumber Sizes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48A-7EE5-4590-8F85-66E28DF8AA49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28925" y="3877276"/>
            <a:ext cx="2367281" cy="556331"/>
          </a:xfrm>
        </p:spPr>
        <p:txBody>
          <a:bodyPr/>
          <a:lstStyle/>
          <a:p>
            <a:r>
              <a:rPr lang="en-US" dirty="0"/>
              <a:t>Roy Anderson, The Beck Group Mass Timber Conference</a:t>
            </a:r>
          </a:p>
          <a:p>
            <a:r>
              <a:rPr lang="en-US" dirty="0"/>
              <a:t>Portland, OR, March 2016</a:t>
            </a:r>
          </a:p>
        </p:txBody>
      </p:sp>
      <p:pic>
        <p:nvPicPr>
          <p:cNvPr id="2050" name="Picture 2" descr="http://greenbuildingelements.com/wp-content/uploads/2014/11/c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/>
        </p:blipFill>
        <p:spPr bwMode="auto">
          <a:xfrm>
            <a:off x="337457" y="2895600"/>
            <a:ext cx="7892143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504932" y="4582633"/>
            <a:ext cx="1221403" cy="779721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04932" y="5376530"/>
            <a:ext cx="1221403" cy="90731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19804" y="5440326"/>
            <a:ext cx="1597219" cy="38986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795592">
            <a:off x="6607671" y="3982181"/>
            <a:ext cx="13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Parallel</a:t>
            </a:r>
          </a:p>
        </p:txBody>
      </p:sp>
      <p:sp>
        <p:nvSpPr>
          <p:cNvPr id="19" name="TextBox 18"/>
          <p:cNvSpPr txBox="1"/>
          <p:nvPr/>
        </p:nvSpPr>
        <p:spPr>
          <a:xfrm rot="19334544">
            <a:off x="6577502" y="4700735"/>
            <a:ext cx="129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Parallel</a:t>
            </a:r>
          </a:p>
        </p:txBody>
      </p:sp>
      <p:sp>
        <p:nvSpPr>
          <p:cNvPr id="20" name="TextBox 19"/>
          <p:cNvSpPr txBox="1"/>
          <p:nvPr/>
        </p:nvSpPr>
        <p:spPr>
          <a:xfrm rot="790945">
            <a:off x="1964292" y="5131998"/>
            <a:ext cx="2810620" cy="46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Perpendicular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37457" y="9906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2" indent="-342900"/>
            <a:r>
              <a:rPr lang="en-US" sz="2000" dirty="0"/>
              <a:t>Thickness not less than 5/8” or greater than 2”</a:t>
            </a:r>
          </a:p>
          <a:p>
            <a:pPr marL="396875" lvl="2" indent="-342900"/>
            <a:r>
              <a:rPr lang="en-US" sz="2000" dirty="0"/>
              <a:t>Major Strength Direction (parallel):  net width not less than 1.75 times the thickness </a:t>
            </a:r>
          </a:p>
          <a:p>
            <a:pPr marL="396875" lvl="2" indent="-342900"/>
            <a:r>
              <a:rPr lang="en-US" sz="2000" dirty="0"/>
              <a:t>Minor Strength Direction (perpendicular): net width not less than 3.5 times the thickness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6477000"/>
            <a:ext cx="7772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2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Source:  ANSI/APA PRG 320-2012</a:t>
            </a:r>
          </a:p>
        </p:txBody>
      </p:sp>
      <p:pic>
        <p:nvPicPr>
          <p:cNvPr id="14" name="Picture 11" descr="combin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24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7423</TotalTime>
  <Words>2039</Words>
  <Application>Microsoft Office PowerPoint</Application>
  <PresentationFormat>On-screen Show (4:3)</PresentationFormat>
  <Paragraphs>824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A CLT Manufacturing Plant: If you build it will the lumber come?</vt:lpstr>
      <vt:lpstr>The Beck Group</vt:lpstr>
      <vt:lpstr>U.S. Lumber Balance (Billion BF)</vt:lpstr>
      <vt:lpstr>U.S. Lumber Balance (Billion BF)</vt:lpstr>
      <vt:lpstr>U.S. Lumber Balance (Billion BF)</vt:lpstr>
      <vt:lpstr>CLT Manufacturing: Lumber Specifications</vt:lpstr>
      <vt:lpstr>CLT Supply:  Species</vt:lpstr>
      <vt:lpstr>CLT Lumber Grades </vt:lpstr>
      <vt:lpstr>CLT Lumber Sizes </vt:lpstr>
      <vt:lpstr>CLT Lumber Sizes </vt:lpstr>
      <vt:lpstr>CLT Lumber Moisture Content</vt:lpstr>
      <vt:lpstr>CLT Manufacturing: Real World Implications of CLT Lumber Specifications</vt:lpstr>
      <vt:lpstr>CLT Manufacturing Process</vt:lpstr>
      <vt:lpstr>CLT Manufacturing Process</vt:lpstr>
      <vt:lpstr>CLT Manufacturing: Lumber Cost</vt:lpstr>
      <vt:lpstr>CLT Manufacturing: Lumber Cost</vt:lpstr>
      <vt:lpstr>CLT Manufacturing:  Lumber Availability</vt:lpstr>
      <vt:lpstr>CLT Manufacturing:  Lumber Availability</vt:lpstr>
      <vt:lpstr>CLT Manufacturing:  Lumber Availability</vt:lpstr>
      <vt:lpstr>CLT Manufacturing:  Lumber Availability</vt:lpstr>
      <vt:lpstr>Final Perspective on CLT Manufacturing Costs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bryanb</dc:creator>
  <cp:lastModifiedBy>Hannah Hammond</cp:lastModifiedBy>
  <cp:revision>125</cp:revision>
  <dcterms:created xsi:type="dcterms:W3CDTF">2013-07-30T20:34:31Z</dcterms:created>
  <dcterms:modified xsi:type="dcterms:W3CDTF">2018-03-22T18:47:33Z</dcterms:modified>
</cp:coreProperties>
</file>